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20" r:id="rId3"/>
    <p:sldId id="428" r:id="rId4"/>
    <p:sldId id="477" r:id="rId5"/>
    <p:sldId id="463" r:id="rId6"/>
    <p:sldId id="465" r:id="rId7"/>
    <p:sldId id="466" r:id="rId8"/>
    <p:sldId id="321" r:id="rId9"/>
    <p:sldId id="385" r:id="rId10"/>
    <p:sldId id="474" r:id="rId11"/>
    <p:sldId id="473" r:id="rId12"/>
    <p:sldId id="449" r:id="rId13"/>
    <p:sldId id="468" r:id="rId14"/>
    <p:sldId id="476" r:id="rId15"/>
    <p:sldId id="382" r:id="rId16"/>
    <p:sldId id="448" r:id="rId17"/>
    <p:sldId id="475" r:id="rId18"/>
    <p:sldId id="322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Cambria Math" panose="02040503050406030204" pitchFamily="18" charset="0"/>
      <p:regular r:id="rId24"/>
    </p:embeddedFont>
    <p:embeddedFont>
      <p:font typeface="Exo 2 Medium" panose="00000600000000000000" pitchFamily="2" charset="0"/>
      <p:regular r:id="rId25"/>
      <p: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AA"/>
    <a:srgbClr val="000000"/>
    <a:srgbClr val="00CDC8"/>
    <a:srgbClr val="1E1E1E"/>
    <a:srgbClr val="00FF00"/>
    <a:srgbClr val="05FFFF"/>
    <a:srgbClr val="0070C0"/>
    <a:srgbClr val="E85100"/>
    <a:srgbClr val="F8F8F8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58304" autoAdjust="0"/>
  </p:normalViewPr>
  <p:slideViewPr>
    <p:cSldViewPr snapToGrid="0">
      <p:cViewPr varScale="1">
        <p:scale>
          <a:sx n="48" d="100"/>
          <a:sy n="48" d="100"/>
        </p:scale>
        <p:origin x="798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4650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1AB64-4212-4FD7-A748-2BA689AC9C59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2EC1D-2EDA-467D-B39E-15D291D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82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2AC8-F731-4CCF-BFB6-3331ED9B7DB8}" type="datetimeFigureOut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5B237-2F15-4D9C-BC85-DA1B1A75B2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3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705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878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97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49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45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03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28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707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7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66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590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62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571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8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739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24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9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363537"/>
            <a:ext cx="12192000" cy="314642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3520282"/>
            <a:ext cx="12192000" cy="460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Exo 2 Medium" panose="00000600000000000000" pitchFamily="2" charset="0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CJK SC DemiLight" panose="020B0400000000000000" pitchFamily="34" charset="-127"/>
                <a:ea typeface="Noto Sans CJK SC DemiLight" panose="020B0400000000000000" pitchFamily="34" charset="-127"/>
              </a:defRPr>
            </a:lvl1pPr>
          </a:lstStyle>
          <a:p>
            <a:fld id="{7297D1F4-CEA5-4E82-BC88-22FE98AEBFB4}" type="datetime1">
              <a:rPr lang="ko-KR" altLang="en-US" smtClean="0"/>
              <a:pPr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fld id="{3A314668-C67E-43EA-AB9C-43EFF96BC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98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240A-868A-412A-AC7F-0D209ECF1BAE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84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6DB5-830E-43C5-8676-E1A28570A6C2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0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363537"/>
            <a:ext cx="12192000" cy="13255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317500"/>
            <a:ext cx="12192000" cy="460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4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FD0C-C6CD-4B1E-A179-2B8194B6EB99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5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28176-E78F-4C85-911C-AA810C8C9FA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6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4E01-68B8-4465-BBAB-1926BF1BE03A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2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FC55-EFC8-46D0-8A81-B5CD361AB9D6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1E70-F209-4D89-BDE0-BE1CBB34E8AD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41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2764-1F67-4798-989E-8422A145EE28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83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48ABE-4FEA-4779-8915-600C8EC9E67E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37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64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fld id="{78628641-426D-4D96-A368-3340119A40D6}" type="datetime1">
              <a:rPr lang="ko-KR" altLang="en-US" smtClean="0"/>
              <a:pPr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fld id="{3A314668-C67E-43EA-AB9C-43EFF96BC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3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xo 2 Medium" panose="00000600000000000000" pitchFamily="2" charset="0"/>
          <a:ea typeface="Noto Sans CJK KR Medium" panose="020B06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AAAA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 smtClean="0"/>
              <a:t>Homework #4</a:t>
            </a:r>
            <a:endParaRPr lang="ko-KR" altLang="en-US" sz="6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2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2017 Fall, GCT522, Computer Graphics Theory and Application</a:t>
            </a:r>
          </a:p>
          <a:p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Sunjin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Jung</a:t>
            </a:r>
          </a:p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2018.10.22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F419-A7A0-4266-8732-C8563D086CF1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Demo Scenario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939925"/>
            <a:ext cx="10515600" cy="39528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ko-KR" sz="2000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1. </a:t>
            </a:r>
            <a:r>
              <a:rPr lang="en-US" altLang="ko-KR" sz="2000" b="1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Click</a:t>
            </a:r>
            <a:r>
              <a:rPr lang="en-US" altLang="ko-KR" sz="2000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 target mesh</a:t>
            </a:r>
          </a:p>
          <a:p>
            <a:pPr marL="457200" lvl="1" indent="0">
              <a:buNone/>
            </a:pPr>
            <a:endParaRPr lang="en-US" altLang="ko-KR" sz="2000" dirty="0" smtClean="0">
              <a:latin typeface="Exo 2 Medium" panose="00000600000000000000" pitchFamily="2" charset="0"/>
            </a:endParaRPr>
          </a:p>
          <a:p>
            <a:pPr marL="457200" lvl="1" indent="0">
              <a:buNone/>
            </a:pPr>
            <a:r>
              <a:rPr lang="en-US" altLang="ko-KR" sz="2000" dirty="0">
                <a:solidFill>
                  <a:srgbClr val="00AAAA"/>
                </a:solidFill>
                <a:latin typeface="Exo 2 Medium" panose="00000600000000000000" pitchFamily="2" charset="0"/>
              </a:rPr>
              <a:t>2. </a:t>
            </a:r>
            <a:r>
              <a:rPr lang="en-US" altLang="ko-KR" sz="2000" b="1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Type</a:t>
            </a:r>
            <a:r>
              <a:rPr lang="en-US" altLang="ko-KR" sz="2000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 MEL command “deformer </a:t>
            </a:r>
            <a:r>
              <a:rPr lang="en-US" altLang="ko-KR" sz="2000" dirty="0">
                <a:solidFill>
                  <a:srgbClr val="00AAAA"/>
                </a:solidFill>
                <a:latin typeface="Exo 2 Medium" panose="00000600000000000000" pitchFamily="2" charset="0"/>
              </a:rPr>
              <a:t>-type </a:t>
            </a:r>
            <a:r>
              <a:rPr lang="en-US" altLang="ko-KR" sz="2000" dirty="0" err="1" smtClean="0">
                <a:solidFill>
                  <a:srgbClr val="00AAAA"/>
                </a:solidFill>
                <a:latin typeface="Exo 2 Medium" panose="00000600000000000000" pitchFamily="2" charset="0"/>
              </a:rPr>
              <a:t>yourDeformer</a:t>
            </a:r>
            <a:r>
              <a:rPr lang="en-US" altLang="ko-KR" sz="2000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”</a:t>
            </a:r>
          </a:p>
          <a:p>
            <a:pPr marL="457200" lvl="1" indent="0">
              <a:buNone/>
            </a:pP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Exo 2 Medium" panose="00000600000000000000" pitchFamily="2" charset="0"/>
              </a:rPr>
              <a:t>    </a:t>
            </a:r>
            <a:r>
              <a:rPr lang="en-US" altLang="ko-KR" sz="2000" dirty="0" smtClean="0">
                <a:latin typeface="Exo 2 Medium" panose="00000600000000000000" pitchFamily="2" charset="0"/>
              </a:rPr>
              <a:t>(</a:t>
            </a:r>
            <a:r>
              <a:rPr lang="en-US" altLang="ko-KR" sz="2000" dirty="0" smtClean="0">
                <a:solidFill>
                  <a:srgbClr val="FF0000"/>
                </a:solidFill>
                <a:latin typeface="Exo 2 Medium" panose="00000600000000000000" pitchFamily="2" charset="0"/>
              </a:rPr>
              <a:t>don’t</a:t>
            </a:r>
            <a:r>
              <a:rPr lang="en-US" altLang="ko-KR" sz="2000" dirty="0" smtClean="0">
                <a:latin typeface="Exo 2 Medium" panose="00000600000000000000" pitchFamily="2" charset="0"/>
              </a:rPr>
              <a:t> </a:t>
            </a:r>
            <a:r>
              <a:rPr lang="en-US" altLang="ko-KR" sz="2000" dirty="0">
                <a:latin typeface="Exo 2 Medium" panose="00000600000000000000" pitchFamily="2" charset="0"/>
              </a:rPr>
              <a:t>make </a:t>
            </a:r>
            <a:r>
              <a:rPr lang="en-US" altLang="ko-KR" sz="2000" dirty="0" err="1" smtClean="0">
                <a:latin typeface="Exo 2 Medium" panose="00000600000000000000" pitchFamily="2" charset="0"/>
              </a:rPr>
              <a:t>yourDefomer</a:t>
            </a:r>
            <a:r>
              <a:rPr lang="en-US" altLang="ko-KR" sz="2000" dirty="0" smtClean="0">
                <a:latin typeface="Exo 2 Medium" panose="00000600000000000000" pitchFamily="2" charset="0"/>
              </a:rPr>
              <a:t> </a:t>
            </a:r>
            <a:r>
              <a:rPr lang="en-US" altLang="ko-KR" sz="2000" dirty="0">
                <a:latin typeface="Exo 2 Medium" panose="00000600000000000000" pitchFamily="2" charset="0"/>
              </a:rPr>
              <a:t>n</a:t>
            </a:r>
            <a:r>
              <a:rPr lang="en-US" altLang="ko-KR" sz="2000" dirty="0" smtClean="0">
                <a:latin typeface="Exo 2 Medium" panose="00000600000000000000" pitchFamily="2" charset="0"/>
              </a:rPr>
              <a:t>ame </a:t>
            </a:r>
            <a:r>
              <a:rPr lang="en-US" altLang="ko-KR" sz="2000" dirty="0">
                <a:latin typeface="Exo 2 Medium" panose="00000600000000000000" pitchFamily="2" charset="0"/>
              </a:rPr>
              <a:t>as “</a:t>
            </a:r>
            <a:r>
              <a:rPr lang="en-US" altLang="ko-KR" sz="2000" dirty="0" err="1">
                <a:solidFill>
                  <a:srgbClr val="FF0000"/>
                </a:solidFill>
                <a:latin typeface="Exo 2 Medium" panose="00000600000000000000" pitchFamily="2" charset="0"/>
              </a:rPr>
              <a:t>blendShape</a:t>
            </a:r>
            <a:r>
              <a:rPr lang="en-US" altLang="ko-KR" sz="2000" dirty="0">
                <a:latin typeface="Exo 2 Medium" panose="00000600000000000000" pitchFamily="2" charset="0"/>
              </a:rPr>
              <a:t>”, </a:t>
            </a:r>
            <a:r>
              <a:rPr lang="en-US" altLang="ko-KR" sz="2000" dirty="0" smtClean="0">
                <a:latin typeface="Exo 2 Medium" panose="00000600000000000000" pitchFamily="2" charset="0"/>
              </a:rPr>
              <a:t/>
            </a:r>
            <a:br>
              <a:rPr lang="en-US" altLang="ko-KR" sz="2000" dirty="0" smtClean="0">
                <a:latin typeface="Exo 2 Medium" panose="00000600000000000000" pitchFamily="2" charset="0"/>
              </a:rPr>
            </a:br>
            <a:r>
              <a:rPr lang="en-US" altLang="ko-KR" sz="2000" dirty="0" smtClean="0">
                <a:latin typeface="Exo 2 Medium" panose="00000600000000000000" pitchFamily="2" charset="0"/>
              </a:rPr>
              <a:t>      it </a:t>
            </a:r>
            <a:r>
              <a:rPr lang="en-US" altLang="ko-KR" sz="2000" dirty="0">
                <a:latin typeface="Exo 2 Medium" panose="00000600000000000000" pitchFamily="2" charset="0"/>
              </a:rPr>
              <a:t>will generate default </a:t>
            </a:r>
            <a:r>
              <a:rPr lang="en-US" altLang="ko-KR" sz="2000" dirty="0" err="1">
                <a:latin typeface="Exo 2 Medium" panose="00000600000000000000" pitchFamily="2" charset="0"/>
              </a:rPr>
              <a:t>maya</a:t>
            </a:r>
            <a:r>
              <a:rPr lang="en-US" altLang="ko-KR" sz="2000" dirty="0">
                <a:latin typeface="Exo 2 Medium" panose="00000600000000000000" pitchFamily="2" charset="0"/>
              </a:rPr>
              <a:t> </a:t>
            </a:r>
            <a:r>
              <a:rPr lang="en-US" altLang="ko-KR" sz="2000" dirty="0" err="1" smtClean="0">
                <a:latin typeface="Exo 2 Medium" panose="00000600000000000000" pitchFamily="2" charset="0"/>
              </a:rPr>
              <a:t>blendshape</a:t>
            </a:r>
            <a:r>
              <a:rPr lang="en-US" altLang="ko-KR" sz="2000" dirty="0" smtClean="0">
                <a:latin typeface="Exo 2 Medium" panose="00000600000000000000" pitchFamily="2" charset="0"/>
              </a:rPr>
              <a:t> </a:t>
            </a:r>
            <a:r>
              <a:rPr lang="en-US" altLang="ko-KR" sz="2000" dirty="0">
                <a:latin typeface="Exo 2 Medium" panose="00000600000000000000" pitchFamily="2" charset="0"/>
              </a:rPr>
              <a:t>deformer)</a:t>
            </a:r>
          </a:p>
          <a:p>
            <a:pPr marL="457200" lvl="1" indent="0">
              <a:buNone/>
            </a:pPr>
            <a:endParaRPr lang="en-US" altLang="ko-KR" sz="2000" dirty="0" smtClean="0">
              <a:latin typeface="Exo 2 Medium" panose="00000600000000000000" pitchFamily="2" charset="0"/>
            </a:endParaRPr>
          </a:p>
          <a:p>
            <a:pPr marL="457200" lvl="1" indent="0">
              <a:buNone/>
            </a:pPr>
            <a:r>
              <a:rPr lang="en-US" altLang="ko-KR" sz="2000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3. </a:t>
            </a:r>
            <a:r>
              <a:rPr lang="en-US" altLang="ko-KR" sz="2000" b="1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Click</a:t>
            </a:r>
            <a:r>
              <a:rPr lang="en-US" altLang="ko-KR" sz="2000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 created deformer node and source meshes</a:t>
            </a:r>
          </a:p>
          <a:p>
            <a:pPr marL="457200" lvl="1" indent="0">
              <a:buNone/>
            </a:pPr>
            <a:r>
              <a:rPr lang="en-US" altLang="ko-KR" sz="2000" dirty="0">
                <a:latin typeface="Exo 2 Medium" panose="00000600000000000000" pitchFamily="2" charset="0"/>
              </a:rPr>
              <a:t> </a:t>
            </a:r>
            <a:r>
              <a:rPr lang="en-US" altLang="ko-KR" sz="2000" dirty="0" smtClean="0">
                <a:latin typeface="Exo 2 Medium" panose="00000600000000000000" pitchFamily="2" charset="0"/>
              </a:rPr>
              <a:t>    (or you can choose the node and source meshes by using other options</a:t>
            </a:r>
          </a:p>
          <a:p>
            <a:pPr marL="457200" lvl="1" indent="0">
              <a:buNone/>
            </a:pPr>
            <a:r>
              <a:rPr lang="en-US" altLang="ko-KR" sz="2000" dirty="0" smtClean="0">
                <a:latin typeface="Exo 2 Medium" panose="00000600000000000000" pitchFamily="2" charset="0"/>
              </a:rPr>
              <a:t>       in your command)</a:t>
            </a:r>
            <a:endParaRPr lang="en-US" altLang="ko-KR" sz="2000" dirty="0">
              <a:latin typeface="Exo 2 Medium" panose="00000600000000000000" pitchFamily="2" charset="0"/>
            </a:endParaRPr>
          </a:p>
          <a:p>
            <a:pPr marL="457200" lvl="1" indent="0">
              <a:buNone/>
            </a:pPr>
            <a:endParaRPr lang="en-US" altLang="ko-KR" sz="2000" dirty="0">
              <a:latin typeface="Exo 2 Medium" panose="00000600000000000000" pitchFamily="2" charset="0"/>
            </a:endParaRPr>
          </a:p>
          <a:p>
            <a:pPr marL="457200" lvl="1" indent="0">
              <a:buNone/>
            </a:pPr>
            <a:r>
              <a:rPr lang="en-US" altLang="ko-KR" sz="2000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4. </a:t>
            </a:r>
            <a:r>
              <a:rPr lang="en-US" altLang="ko-KR" sz="2000" b="1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Type </a:t>
            </a:r>
            <a:r>
              <a:rPr lang="en-US" altLang="ko-KR" sz="2000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MEL command “</a:t>
            </a:r>
            <a:r>
              <a:rPr lang="en-US" altLang="ko-KR" sz="2000" dirty="0" err="1" smtClean="0">
                <a:solidFill>
                  <a:srgbClr val="00AAAA"/>
                </a:solidFill>
                <a:latin typeface="Exo 2 Medium" panose="00000600000000000000" pitchFamily="2" charset="0"/>
              </a:rPr>
              <a:t>yourCommand</a:t>
            </a:r>
            <a:r>
              <a:rPr lang="en-US" altLang="ko-KR" sz="2000" dirty="0" smtClean="0">
                <a:solidFill>
                  <a:srgbClr val="00AAAA"/>
                </a:solidFill>
                <a:latin typeface="Exo 2 Medium" panose="00000600000000000000" pitchFamily="2" charset="0"/>
              </a:rPr>
              <a:t>”</a:t>
            </a:r>
          </a:p>
          <a:p>
            <a:pPr marL="457200" lvl="1" indent="0">
              <a:buNone/>
            </a:pPr>
            <a:endParaRPr lang="en-US" altLang="ko-KR" sz="2000" dirty="0" smtClean="0">
              <a:latin typeface="Exo 2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Demo Video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bandicam 2017-10-23 02-02-00-1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8700" y="1377057"/>
            <a:ext cx="10134600" cy="53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9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Workflow(Deformer)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20966"/>
            <a:ext cx="10800806" cy="3983446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altLang="ko-KR" dirty="0" smtClean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1. </a:t>
            </a:r>
            <a:r>
              <a:rPr lang="en-US" altLang="ko-KR" b="1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Create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 project using the </a:t>
            </a:r>
            <a:r>
              <a:rPr lang="en-US" altLang="ko-KR" dirty="0" err="1" smtClean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MPxDeformerNode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framework</a:t>
            </a:r>
          </a:p>
          <a:p>
            <a:pPr marL="914400" lvl="1" indent="-457200">
              <a:buAutoNum type="arabicParenBoth"/>
            </a:pPr>
            <a:endParaRPr lang="en-US" altLang="ko-KR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2. </a:t>
            </a:r>
            <a:r>
              <a:rPr lang="en-US" altLang="ko-KR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Make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attributes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using </a:t>
            </a:r>
            <a:r>
              <a:rPr lang="en-US" altLang="ko-KR" dirty="0" err="1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MFnAttribute</a:t>
            </a:r>
            <a:endParaRPr lang="en-US" altLang="ko-KR" dirty="0">
              <a:solidFill>
                <a:srgbClr val="00AAAA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get </a:t>
            </a:r>
            <a:r>
              <a:rPr lang="en-US" altLang="ko-KR" dirty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mesh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as input attribute using </a:t>
            </a:r>
            <a:r>
              <a:rPr lang="en-US" altLang="ko-KR" dirty="0" err="1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MFnTypedAttribute</a:t>
            </a:r>
            <a:r>
              <a:rPr lang="en-US" altLang="ko-KR" dirty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(given)</a:t>
            </a: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set </a:t>
            </a:r>
            <a:r>
              <a:rPr lang="en-US" altLang="ko-KR" dirty="0" smtClean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weight(0.0~1.0)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 input attribute using </a:t>
            </a:r>
            <a:r>
              <a:rPr lang="en-US" altLang="ko-KR" dirty="0" err="1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MFnNumericAttribute</a:t>
            </a:r>
            <a:endParaRPr lang="en-US" altLang="ko-KR" dirty="0">
              <a:solidFill>
                <a:srgbClr val="00AAAA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</a:t>
            </a:r>
            <a:r>
              <a:rPr lang="en-US" altLang="ko-KR" sz="2600" b="1" dirty="0" smtClean="0">
                <a:solidFill>
                  <a:schemeClr val="accent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set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your 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attributes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as array 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to </a:t>
            </a:r>
            <a:r>
              <a:rPr lang="en-US" altLang="ko-KR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get multiple </a:t>
            </a:r>
            <a:r>
              <a:rPr lang="en-US" altLang="ko-KR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sources</a:t>
            </a: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914400" lvl="1" indent="-457200">
              <a:buAutoNum type="arabicParenBoth"/>
            </a:pPr>
            <a:endParaRPr lang="en-US" altLang="ko-KR" dirty="0">
              <a:solidFill>
                <a:srgbClr val="FF0000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sz="2500" dirty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3. </a:t>
            </a:r>
            <a:r>
              <a:rPr lang="en-US" altLang="ko-KR" sz="25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Access</a:t>
            </a:r>
            <a:r>
              <a:rPr lang="en-US" altLang="ko-KR" sz="2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to your </a:t>
            </a:r>
            <a:r>
              <a:rPr lang="en-US" altLang="ko-KR" sz="25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attributes </a:t>
            </a:r>
            <a:r>
              <a:rPr lang="en-US" altLang="ko-KR" sz="2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using </a:t>
            </a:r>
            <a:r>
              <a:rPr lang="en-US" altLang="ko-KR" sz="2500" dirty="0" err="1" smtClean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MDataHandle</a:t>
            </a:r>
            <a:endParaRPr lang="en-US" altLang="ko-KR" sz="2500" dirty="0" smtClean="0">
              <a:solidFill>
                <a:srgbClr val="00AAAA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endParaRPr lang="en-US" altLang="ko-KR" sz="1900" dirty="0">
              <a:solidFill>
                <a:srgbClr val="FF0000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sz="2500" dirty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4. </a:t>
            </a:r>
            <a:r>
              <a:rPr lang="en-US" altLang="ko-KR" sz="2500" b="1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Iterate</a:t>
            </a:r>
            <a:r>
              <a:rPr lang="en-US" altLang="ko-KR" sz="2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over target </a:t>
            </a:r>
            <a:r>
              <a:rPr lang="en-US" altLang="ko-KR" sz="25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mesh(to which </a:t>
            </a:r>
            <a:r>
              <a:rPr lang="en-US" altLang="ko-KR" sz="2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deformer node is applied) </a:t>
            </a:r>
            <a:r>
              <a:rPr lang="en-US" altLang="ko-KR" sz="25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vertices</a:t>
            </a:r>
            <a:endParaRPr lang="en-US" altLang="ko-KR" sz="25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sz="2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</a:t>
            </a:r>
            <a:r>
              <a:rPr lang="en-US" altLang="ko-KR" sz="25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get position of the vertex</a:t>
            </a:r>
            <a:r>
              <a:rPr lang="en-US" altLang="ko-KR" sz="2100" dirty="0" smtClean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(target point)</a:t>
            </a:r>
            <a:endParaRPr lang="en-US" altLang="ko-KR" sz="2500" dirty="0" smtClean="0">
              <a:solidFill>
                <a:srgbClr val="FF0000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sz="2500" b="1" dirty="0" smtClean="0">
                <a:solidFill>
                  <a:schemeClr val="accent1">
                    <a:lumMod val="75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</a:t>
            </a:r>
            <a:r>
              <a:rPr lang="en-US" altLang="ko-KR" sz="25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iterate </a:t>
            </a:r>
            <a:r>
              <a:rPr lang="en-US" altLang="ko-KR" sz="25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over </a:t>
            </a:r>
            <a:r>
              <a:rPr lang="en-US" altLang="ko-KR" sz="25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the source meshes</a:t>
            </a:r>
            <a:endParaRPr lang="en-US" altLang="ko-KR" sz="25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sz="2100" dirty="0" smtClean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  delta </a:t>
            </a:r>
            <a:r>
              <a:rPr lang="en-US" altLang="ko-KR" sz="2100" dirty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+= (source point – target point) * </a:t>
            </a:r>
            <a:r>
              <a:rPr lang="en-US" altLang="ko-KR" sz="2100" dirty="0" smtClean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weight</a:t>
            </a:r>
            <a:endParaRPr lang="en-US" altLang="ko-KR" sz="2100" dirty="0">
              <a:solidFill>
                <a:srgbClr val="FF0000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sz="2100" dirty="0" smtClean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  target </a:t>
            </a:r>
            <a:r>
              <a:rPr lang="en-US" altLang="ko-KR" sz="2100" dirty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point += </a:t>
            </a:r>
            <a:r>
              <a:rPr lang="en-US" altLang="ko-KR" sz="2100" dirty="0" smtClean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delta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Workflow(Command)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37805"/>
            <a:ext cx="10515600" cy="413915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ko-KR" sz="2000" dirty="0" smtClean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1. </a:t>
            </a:r>
            <a:r>
              <a:rPr lang="en-US" altLang="ko-KR" sz="2000" b="1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Create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Command using the </a:t>
            </a:r>
            <a:r>
              <a:rPr lang="en-US" altLang="ko-KR" sz="2000" dirty="0" err="1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MPxCommand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(same as 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the previous homework #2)</a:t>
            </a:r>
          </a:p>
          <a:p>
            <a:pPr marL="457200" lvl="1" indent="0">
              <a:buNone/>
            </a:pPr>
            <a:endParaRPr lang="en-US" altLang="ko-KR" sz="20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sz="2000" dirty="0" smtClean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2. </a:t>
            </a:r>
            <a:r>
              <a:rPr lang="en-US" altLang="ko-KR" sz="2000" b="1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Connect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the 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source 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meshes and weights 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to your deformer node using </a:t>
            </a:r>
            <a:r>
              <a:rPr lang="en-US" altLang="ko-KR" sz="2000" dirty="0" err="1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MDGModifier</a:t>
            </a:r>
            <a:endParaRPr lang="en-US" altLang="ko-KR" sz="2000" dirty="0">
              <a:solidFill>
                <a:srgbClr val="00AAAA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use </a:t>
            </a:r>
            <a:r>
              <a:rPr lang="en-US" altLang="ko-KR" sz="2000" dirty="0" err="1" smtClean="0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MArrayDataBuilder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to pre-allocate the size of array attribute</a:t>
            </a:r>
          </a:p>
          <a:p>
            <a:pPr marL="457200" lvl="1" indent="0">
              <a:buNone/>
            </a:pP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- 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use </a:t>
            </a:r>
            <a:r>
              <a:rPr lang="en-US" altLang="ko-KR" sz="2000" dirty="0" err="1">
                <a:solidFill>
                  <a:srgbClr val="00AAAA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MPlug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to access the attributes of the 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node</a:t>
            </a:r>
          </a:p>
          <a:p>
            <a:pPr marL="457200" lvl="1" indent="0">
              <a:buNone/>
            </a:pP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- iterate 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the selected source 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meshes and 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connect the 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meshes 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to the </a:t>
            </a:r>
            <a:r>
              <a:rPr lang="en-US" altLang="ko-KR" sz="20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attributes</a:t>
            </a: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endParaRPr lang="en-US" altLang="ko-KR" sz="20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457200" lvl="1" indent="0">
              <a:buNone/>
            </a:pPr>
            <a:endParaRPr lang="en-US" altLang="ko-KR" sz="2000" dirty="0" smtClean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1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Tips &amp; Code Snippets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	 	</a:t>
            </a:r>
            <a:r>
              <a:rPr lang="en-US" altLang="ko-KR" dirty="0" smtClean="0"/>
              <a:t>Skeleton Code (KLMS)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38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Maya 2017 API reference</a:t>
            </a:r>
          </a:p>
          <a:p>
            <a:pPr lvl="1"/>
            <a:r>
              <a:rPr lang="en-US" altLang="ko-KR" dirty="0"/>
              <a:t>($</a:t>
            </a:r>
            <a:r>
              <a:rPr lang="en-US" altLang="ko-KR" dirty="0" smtClean="0"/>
              <a:t>MAYA_PATH)\</a:t>
            </a:r>
            <a:r>
              <a:rPr lang="en-US" altLang="ko-KR" dirty="0" err="1" smtClean="0"/>
              <a:t>devkit</a:t>
            </a:r>
            <a:r>
              <a:rPr lang="en-US" altLang="ko-KR" dirty="0" smtClean="0"/>
              <a:t>\plug-ins\(example)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Complete Maya Programming Book</a:t>
            </a:r>
          </a:p>
          <a:p>
            <a:pPr lvl="1"/>
            <a:r>
              <a:rPr lang="en-US" altLang="ko-KR" dirty="0" smtClean="0"/>
              <a:t>Chapter </a:t>
            </a:r>
            <a:r>
              <a:rPr lang="en-US" altLang="ko-KR" dirty="0"/>
              <a:t>4.5 </a:t>
            </a:r>
            <a:r>
              <a:rPr lang="en-US" altLang="ko-KR" dirty="0" smtClean="0"/>
              <a:t>Nodes</a:t>
            </a:r>
          </a:p>
          <a:p>
            <a:pPr lvl="1"/>
            <a:r>
              <a:rPr lang="en-US" altLang="ko-KR" dirty="0" smtClean="0">
                <a:ea typeface="Noto Sans CJK SC DemiLight" panose="020B0400000000000000"/>
              </a:rPr>
              <a:t>Chapter</a:t>
            </a:r>
            <a:r>
              <a:rPr lang="en-US" altLang="ko-KR" dirty="0" smtClean="0"/>
              <a:t> </a:t>
            </a:r>
            <a:r>
              <a:rPr lang="en-US" altLang="ko-KR" dirty="0"/>
              <a:t>4.8 </a:t>
            </a:r>
            <a:r>
              <a:rPr lang="en-US" altLang="ko-KR" dirty="0" smtClean="0"/>
              <a:t>Deformers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Blendshape</a:t>
            </a:r>
            <a:endParaRPr lang="en-US" altLang="ko-KR" dirty="0" smtClean="0"/>
          </a:p>
          <a:p>
            <a:pPr lvl="1"/>
            <a:r>
              <a:rPr lang="en-US" altLang="ko-KR" sz="1800" dirty="0"/>
              <a:t>Lewis, John P., et al. "Practice and Theory of </a:t>
            </a:r>
            <a:r>
              <a:rPr lang="en-US" altLang="ko-KR" sz="1800" dirty="0" err="1"/>
              <a:t>Blendshape</a:t>
            </a:r>
            <a:r>
              <a:rPr lang="en-US" altLang="ko-KR" sz="1800" dirty="0"/>
              <a:t> Facial Models." </a:t>
            </a:r>
            <a:r>
              <a:rPr lang="en-US" altLang="ko-KR" sz="1800" i="1" dirty="0" err="1"/>
              <a:t>Eurographics</a:t>
            </a:r>
            <a:r>
              <a:rPr lang="en-US" altLang="ko-KR" sz="1800" i="1" dirty="0"/>
              <a:t> (State of the Art Reports)</a:t>
            </a:r>
            <a:r>
              <a:rPr lang="en-US" altLang="ko-KR" sz="1800" dirty="0"/>
              <a:t> 1.8 (2014).</a:t>
            </a:r>
            <a:endParaRPr lang="en-US" altLang="ko-KR" sz="1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555750" y="3999163"/>
            <a:ext cx="7575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( </a:t>
            </a:r>
            <a:r>
              <a:rPr lang="ko-KR" altLang="en-US" sz="1400" dirty="0" smtClean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▲ </a:t>
            </a:r>
            <a:r>
              <a:rPr lang="en-US" altLang="ko-KR" sz="2000" dirty="0" smtClean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Very important)</a:t>
            </a:r>
          </a:p>
          <a:p>
            <a:r>
              <a:rPr lang="en-US" altLang="ko-KR" sz="2000" dirty="0" smtClean="0">
                <a:solidFill>
                  <a:srgbClr val="FF000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 You should read these parts before starting your homework!</a:t>
            </a:r>
            <a:endParaRPr lang="ko-KR" altLang="en-US" sz="2000" dirty="0">
              <a:solidFill>
                <a:srgbClr val="FF0000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25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Submission files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632440" cy="453072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Source code :</a:t>
            </a:r>
          </a:p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sln</a:t>
            </a:r>
            <a:r>
              <a:rPr lang="en-US" altLang="ko-KR" dirty="0" smtClean="0"/>
              <a:t> / .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/ . h / .</a:t>
            </a:r>
            <a:r>
              <a:rPr lang="en-US" altLang="ko-KR" dirty="0" err="1" smtClean="0"/>
              <a:t>vcproj</a:t>
            </a:r>
            <a:r>
              <a:rPr lang="en-US" altLang="ko-KR" dirty="0" smtClean="0"/>
              <a:t>  (Please don</a:t>
            </a:r>
            <a:r>
              <a:rPr lang="en-US" altLang="ko-KR" dirty="0" smtClean="0">
                <a:latin typeface="+mj-ea"/>
                <a:ea typeface="+mj-ea"/>
              </a:rPr>
              <a:t>’t</a:t>
            </a:r>
            <a:r>
              <a:rPr lang="en-US" altLang="ko-KR" dirty="0" smtClean="0"/>
              <a:t> send me *.</a:t>
            </a:r>
            <a:r>
              <a:rPr lang="en-US" altLang="ko-KR" dirty="0" err="1" smtClean="0"/>
              <a:t>sdf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Complied binary file :</a:t>
            </a:r>
          </a:p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mll</a:t>
            </a:r>
            <a:r>
              <a:rPr lang="en-US" altLang="ko-KR" dirty="0" smtClean="0"/>
              <a:t> file not </a:t>
            </a:r>
            <a:r>
              <a:rPr lang="en-US" altLang="ko-KR" dirty="0" err="1" smtClean="0"/>
              <a:t>dll</a:t>
            </a:r>
            <a:endParaRPr lang="en-US" altLang="ko-KR" dirty="0" smtClean="0"/>
          </a:p>
          <a:p>
            <a:r>
              <a:rPr lang="en-US" altLang="ko-KR" dirty="0" smtClean="0"/>
              <a:t>Readme.txt file :</a:t>
            </a:r>
          </a:p>
          <a:p>
            <a:pPr lvl="1"/>
            <a:r>
              <a:rPr lang="en-US" altLang="ko-KR" dirty="0" smtClean="0"/>
              <a:t>Target Machine &amp; software(ex. Maya 2017, x64)</a:t>
            </a:r>
          </a:p>
          <a:p>
            <a:pPr lvl="1"/>
            <a:r>
              <a:rPr lang="en-US" altLang="ko-KR" u="sng" dirty="0" smtClean="0"/>
              <a:t>How to use your Command(in detail)</a:t>
            </a:r>
          </a:p>
          <a:p>
            <a:r>
              <a:rPr lang="en-US" altLang="ko-KR" dirty="0" smtClean="0"/>
              <a:t>Screen capture file:</a:t>
            </a:r>
          </a:p>
          <a:p>
            <a:pPr lvl="1"/>
            <a:r>
              <a:rPr lang="en-US" altLang="ko-KR" b="1" dirty="0"/>
              <a:t>Image</a:t>
            </a:r>
            <a:r>
              <a:rPr lang="en-US" altLang="ko-KR" dirty="0"/>
              <a:t> :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en-US" altLang="ko-KR" dirty="0" smtClean="0"/>
              <a:t> </a:t>
            </a:r>
            <a:r>
              <a:rPr lang="en-US" altLang="ko-KR" dirty="0"/>
              <a:t>different facial </a:t>
            </a:r>
            <a:r>
              <a:rPr lang="en-US" altLang="ko-KR" dirty="0" smtClean="0"/>
              <a:t>expressions</a:t>
            </a:r>
            <a:r>
              <a:rPr lang="en-US" altLang="ko-KR" sz="1800" dirty="0"/>
              <a:t> (.</a:t>
            </a:r>
            <a:r>
              <a:rPr lang="en-US" altLang="ko-KR" sz="1800" dirty="0" err="1"/>
              <a:t>png</a:t>
            </a:r>
            <a:r>
              <a:rPr lang="en-US" altLang="ko-KR" sz="1800" dirty="0"/>
              <a:t> file)</a:t>
            </a:r>
            <a:endParaRPr lang="en-US" altLang="ko-KR" dirty="0"/>
          </a:p>
          <a:p>
            <a:pPr lvl="1"/>
            <a:r>
              <a:rPr lang="en-US" altLang="ko-KR" b="1" dirty="0"/>
              <a:t>Video</a:t>
            </a:r>
            <a:r>
              <a:rPr lang="en-US" altLang="ko-KR" dirty="0"/>
              <a:t> : </a:t>
            </a:r>
            <a:r>
              <a:rPr lang="en-US" altLang="ko-KR" dirty="0" smtClean="0"/>
              <a:t>demo video in your environment </a:t>
            </a:r>
            <a:r>
              <a:rPr lang="en-US" altLang="ko-KR" sz="1800" dirty="0" smtClean="0"/>
              <a:t>(like a video on page11)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00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58418"/>
            <a:ext cx="12192000" cy="5918546"/>
          </a:xfrm>
          <a:prstGeom prst="rect">
            <a:avLst/>
          </a:prstGeom>
          <a:solidFill>
            <a:schemeClr val="bg1">
              <a:lumMod val="9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278380"/>
            <a:ext cx="12192000" cy="2057400"/>
          </a:xfrm>
          <a:prstGeom prst="rect">
            <a:avLst/>
          </a:prstGeom>
          <a:solidFill>
            <a:srgbClr val="00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Upload your files to KLMS</a:t>
            </a:r>
          </a:p>
          <a:p>
            <a:pPr marL="0" lvl="1" algn="ctr">
              <a:lnSpc>
                <a:spcPct val="150000"/>
              </a:lnSpc>
            </a:pPr>
            <a:r>
              <a:rPr lang="en-US" altLang="ko-KR" sz="2400" dirty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u</a:t>
            </a:r>
            <a:r>
              <a:rPr lang="en-US" altLang="ko-KR" sz="2400" dirty="0" smtClean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ntil </a:t>
            </a:r>
            <a:r>
              <a:rPr lang="en-US" altLang="ko-KR" sz="2400" dirty="0" smtClean="0">
                <a:solidFill>
                  <a:srgbClr val="FF0000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5</a:t>
            </a:r>
            <a:r>
              <a:rPr lang="en-US" altLang="ko-KR" sz="2400" baseline="30000" dirty="0" smtClean="0">
                <a:solidFill>
                  <a:schemeClr val="bg1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th</a:t>
            </a:r>
            <a:r>
              <a:rPr lang="en-US" altLang="ko-KR" sz="2400" dirty="0">
                <a:solidFill>
                  <a:schemeClr val="bg1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, </a:t>
            </a:r>
            <a:r>
              <a:rPr lang="en-US" altLang="ko-KR" sz="2400" dirty="0" smtClean="0">
                <a:solidFill>
                  <a:schemeClr val="bg1"/>
                </a:solidFill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November, 14:30</a:t>
            </a:r>
            <a:r>
              <a:rPr lang="en-US" altLang="ko-KR" sz="2400" dirty="0" smtClean="0">
                <a:latin typeface="Noto Sans CJK SC Medium" panose="020B0600000000000000" pitchFamily="34" charset="-127"/>
                <a:ea typeface="Noto Sans CJK SC Medium" panose="020B0600000000000000" pitchFamily="34" charset="-127"/>
              </a:rPr>
              <a:t> </a:t>
            </a:r>
            <a:endParaRPr lang="ko-KR" altLang="en-US" sz="2400" dirty="0">
              <a:latin typeface="Noto Sans CJK SC Medium" panose="020B0600000000000000" pitchFamily="34" charset="-127"/>
              <a:ea typeface="Noto Sans CJK SC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22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13800" dirty="0" smtClean="0"/>
              <a:t>Q/A</a:t>
            </a:r>
            <a:endParaRPr lang="ko-KR" altLang="en-US" sz="13800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err="1" smtClean="0"/>
              <a:t>Sunjin</a:t>
            </a:r>
            <a:r>
              <a:rPr lang="en-US" altLang="ko-KR" sz="2000" dirty="0" smtClean="0"/>
              <a:t> Jung</a:t>
            </a:r>
          </a:p>
          <a:p>
            <a:r>
              <a:rPr lang="en-US" altLang="ko-KR" sz="1800" dirty="0" smtClean="0"/>
              <a:t>sunjin225@kaist.ac.kr</a:t>
            </a:r>
          </a:p>
          <a:p>
            <a:r>
              <a:rPr lang="en-US" altLang="ko-KR" sz="1800" dirty="0" smtClean="0"/>
              <a:t>#2344, N5 Building / Visual Media Lab. </a:t>
            </a:r>
            <a:r>
              <a:rPr lang="en-US" altLang="ko-KR" sz="1800" dirty="0"/>
              <a:t>i</a:t>
            </a:r>
            <a:r>
              <a:rPr lang="en-US" altLang="ko-KR" sz="1800" dirty="0" smtClean="0"/>
              <a:t>n GSCT</a:t>
            </a:r>
            <a:endParaRPr lang="ko-KR" altLang="en-US" sz="1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0" t="2758" r="4783" b="24053"/>
          <a:stretch/>
        </p:blipFill>
        <p:spPr>
          <a:xfrm>
            <a:off x="0" y="-1"/>
            <a:ext cx="12191999" cy="6176964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Homework #4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</a:rPr>
              <a:t>Blendshape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Curious Case of Benjamin Button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8" name="Visual Effects of The Curious Case of Benjamin Button [HD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723" end="1871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199" y="1583809"/>
            <a:ext cx="10475843" cy="44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8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403498"/>
            <a:ext cx="12192000" cy="47737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25" y="1881487"/>
            <a:ext cx="3117350" cy="36266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259" y="1927784"/>
            <a:ext cx="3217661" cy="3580323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300057" y="3822216"/>
            <a:ext cx="1264276" cy="597384"/>
          </a:xfrm>
          <a:prstGeom prst="rightArrow">
            <a:avLst>
              <a:gd name="adj1" fmla="val 38060"/>
              <a:gd name="adj2" fmla="val 819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31590" y="5575795"/>
            <a:ext cx="210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Noto Sans CJK KR Medium" panose="020B0600000000000000"/>
              </a:rPr>
              <a:t>Input mesh</a:t>
            </a:r>
            <a:endParaRPr lang="ko-KR" altLang="en-US" dirty="0">
              <a:solidFill>
                <a:schemeClr val="bg1"/>
              </a:solidFill>
              <a:ea typeface="Noto Sans CJK KR Medium" panose="020B060000000000000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2853" y="5588355"/>
            <a:ext cx="229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Noto Sans CJK KR Medium" panose="020B0600000000000000"/>
              </a:rPr>
              <a:t>target mesh</a:t>
            </a:r>
            <a:endParaRPr lang="ko-KR" altLang="en-US" dirty="0">
              <a:solidFill>
                <a:schemeClr val="bg1"/>
              </a:solidFill>
              <a:ea typeface="Noto Sans CJK KR Medium" panose="020B060000000000000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8200" y="1527674"/>
            <a:ext cx="7752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To </a:t>
            </a:r>
            <a:r>
              <a:rPr lang="en-US" altLang="ko-KR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make facial expression from the neutral input </a:t>
            </a:r>
            <a:r>
              <a:rPr lang="en-US" altLang="ko-KR" sz="2400" dirty="0" smtClean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mesh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81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1403498"/>
            <a:ext cx="12192000" cy="47737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Blendshape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078" r="913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20"/>
          <a:stretch/>
        </p:blipFill>
        <p:spPr bwMode="auto">
          <a:xfrm>
            <a:off x="164397" y="1518284"/>
            <a:ext cx="6142182" cy="407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0" t="24811" r="28923"/>
          <a:stretch/>
        </p:blipFill>
        <p:spPr bwMode="auto">
          <a:xfrm>
            <a:off x="4038600" y="2179088"/>
            <a:ext cx="4090345" cy="306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97" y="1690688"/>
            <a:ext cx="3498273" cy="40697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3422" y="1760799"/>
            <a:ext cx="3610841" cy="4017818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4255202" y="5325610"/>
            <a:ext cx="3690290" cy="619517"/>
          </a:xfrm>
          <a:prstGeom prst="rightArrow">
            <a:avLst>
              <a:gd name="adj1" fmla="val 29717"/>
              <a:gd name="adj2" fmla="val 7788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10416" y="1741900"/>
            <a:ext cx="239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Noto Sans CJK KR Medium" panose="020B0600000000000000"/>
              </a:rPr>
              <a:t>Pre-defined shapes</a:t>
            </a:r>
            <a:endParaRPr lang="ko-KR" altLang="en-US" dirty="0">
              <a:solidFill>
                <a:schemeClr val="bg1"/>
              </a:solidFill>
              <a:ea typeface="Noto Sans CJK KR Medium" panose="020B060000000000000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4963" y="5575795"/>
            <a:ext cx="210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Noto Sans CJK KR Medium" panose="020B0600000000000000"/>
              </a:rPr>
              <a:t>Input mesh</a:t>
            </a:r>
            <a:endParaRPr lang="ko-KR" altLang="en-US" dirty="0">
              <a:solidFill>
                <a:schemeClr val="bg1"/>
              </a:solidFill>
              <a:ea typeface="Noto Sans CJK KR Medium" panose="020B060000000000000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48800" y="5588355"/>
            <a:ext cx="229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ea typeface="Noto Sans CJK KR Medium" panose="020B0600000000000000"/>
              </a:rPr>
              <a:t>target mesh</a:t>
            </a:r>
            <a:endParaRPr lang="ko-KR" altLang="en-US" dirty="0">
              <a:solidFill>
                <a:schemeClr val="bg1"/>
              </a:solidFill>
              <a:ea typeface="Noto Sans CJK KR Medium" panose="020B060000000000000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30608" y="4680416"/>
            <a:ext cx="52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4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711008"/>
            <a:ext cx="12192000" cy="4466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Blendshape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9046"/>
          <a:stretch/>
        </p:blipFill>
        <p:spPr>
          <a:xfrm>
            <a:off x="8907780" y="1935235"/>
            <a:ext cx="3284220" cy="4017818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0" r="-1"/>
          <a:stretch/>
        </p:blipFill>
        <p:spPr bwMode="auto">
          <a:xfrm>
            <a:off x="171217" y="1935235"/>
            <a:ext cx="6093926" cy="407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6436360" y="2926080"/>
            <a:ext cx="2611120" cy="18694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4"/>
              <p:cNvSpPr/>
              <p:nvPr/>
            </p:nvSpPr>
            <p:spPr>
              <a:xfrm>
                <a:off x="6577480" y="3441165"/>
                <a:ext cx="2190600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480" y="3441165"/>
                <a:ext cx="2190600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83876" y="2102316"/>
            <a:ext cx="52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…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524000"/>
            <a:ext cx="12192000" cy="4653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Blendshape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"/>
              <p:cNvSpPr/>
              <p:nvPr/>
            </p:nvSpPr>
            <p:spPr>
              <a:xfrm>
                <a:off x="1482090" y="4327961"/>
                <a:ext cx="2190600" cy="839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ko-K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090" y="4327961"/>
                <a:ext cx="2190600" cy="83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"/>
          <p:cNvSpPr/>
          <p:nvPr/>
        </p:nvSpPr>
        <p:spPr>
          <a:xfrm>
            <a:off x="1482090" y="5327033"/>
            <a:ext cx="958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</a:rPr>
              <a:t>N</a:t>
            </a:r>
            <a:r>
              <a:rPr lang="en-US" altLang="ko-KR" sz="2400" b="1" dirty="0" smtClean="0">
                <a:solidFill>
                  <a:srgbClr val="FF0000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</a:rPr>
              <a:t>ew </a:t>
            </a:r>
            <a:r>
              <a:rPr lang="en-US" altLang="ko-KR" sz="2400" b="1" dirty="0">
                <a:solidFill>
                  <a:srgbClr val="FF0000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</a:rPr>
              <a:t>face</a:t>
            </a:r>
            <a:r>
              <a:rPr lang="en-US" altLang="ko-KR" sz="2400" b="1" dirty="0" smtClean="0">
                <a:solidFill>
                  <a:srgbClr val="FF0000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</a:rPr>
              <a:t> = neutral face + </a:t>
            </a:r>
            <a:r>
              <a:rPr lang="en-US" altLang="ko-KR" sz="4000" b="1" i="0" dirty="0" smtClean="0">
                <a:solidFill>
                  <a:srgbClr val="FF0000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</a:rPr>
              <a:t>∑</a:t>
            </a:r>
            <a:r>
              <a:rPr lang="en-US" altLang="ko-KR" sz="2400" b="1" dirty="0" smtClean="0">
                <a:solidFill>
                  <a:srgbClr val="FF0000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</a:rPr>
              <a:t>(deformed face – neutral face) </a:t>
            </a:r>
            <a:r>
              <a:rPr lang="en-US" altLang="ko-KR" sz="2400" b="1" dirty="0">
                <a:solidFill>
                  <a:srgbClr val="FF0000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</a:rPr>
              <a:t>* </a:t>
            </a:r>
            <a:r>
              <a:rPr lang="en-US" altLang="ko-KR" sz="2400" b="1" dirty="0" smtClean="0">
                <a:solidFill>
                  <a:srgbClr val="FF0000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</a:rPr>
              <a:t>weight</a:t>
            </a:r>
            <a:endParaRPr lang="en-US" altLang="ko-KR" sz="2400" dirty="0">
              <a:solidFill>
                <a:srgbClr val="FF0000"/>
              </a:solidFill>
              <a:latin typeface="Noto Sans CJK SC DemiLight" panose="020B0400000000000000" pitchFamily="34" charset="-127"/>
              <a:ea typeface="Noto Sans CJK SC DemiLight" panose="020B0400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5"/>
              <p:cNvSpPr/>
              <p:nvPr/>
            </p:nvSpPr>
            <p:spPr>
              <a:xfrm>
                <a:off x="3903844" y="4249815"/>
                <a:ext cx="7706588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 : a facial expression vector containing all the model vertex coordinates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b="1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/>
                      </a:rPr>
                      <m:t>𝒏</m:t>
                    </m:r>
                  </m:oMath>
                </a14:m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 : a neutral expression vector containing all the model vertex coordinates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 : a difference vector between </a:t>
                </a:r>
                <a:r>
                  <a:rPr lang="en-US" altLang="ko-KR" sz="1600" dirty="0" err="1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k</a:t>
                </a:r>
                <a:r>
                  <a:rPr lang="en-US" altLang="ko-KR" sz="1600" baseline="30000" dirty="0" err="1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th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 </a:t>
                </a:r>
                <a:r>
                  <a:rPr lang="en-US" altLang="ko-KR" sz="1600" dirty="0" err="1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blendshape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 and neutral expression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 : a weight value for </a:t>
                </a:r>
                <a:r>
                  <a:rPr lang="en-US" altLang="ko-KR" sz="1600" dirty="0" err="1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k</a:t>
                </a:r>
                <a:r>
                  <a:rPr lang="en-US" altLang="ko-KR" sz="1600" baseline="30000" dirty="0" err="1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th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 </a:t>
                </a:r>
                <a:r>
                  <a:rPr lang="en-US" altLang="ko-KR" sz="1600" dirty="0" err="1">
                    <a:solidFill>
                      <a:schemeClr val="bg1">
                        <a:lumMod val="85000"/>
                      </a:schemeClr>
                    </a:solidFill>
                    <a:latin typeface="Noto Sans CJK SC DemiLight" panose="020B0400000000000000" pitchFamily="34" charset="-127"/>
                    <a:ea typeface="Noto Sans CJK SC DemiLight" panose="020B0400000000000000" pitchFamily="34" charset="-127"/>
                  </a:rPr>
                  <a:t>blendshape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Noto Sans CJK SC DemiLight" panose="020B0400000000000000" pitchFamily="34" charset="-127"/>
                  <a:ea typeface="Noto Sans CJK SC DemiLight" panose="020B0400000000000000" pitchFamily="34" charset="-127"/>
                </a:endParaRPr>
              </a:p>
            </p:txBody>
          </p:sp>
        </mc:Choice>
        <mc:Fallback xmlns="">
          <p:sp>
            <p:nvSpPr>
              <p:cNvPr id="1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844" y="4249815"/>
                <a:ext cx="7706588" cy="1077218"/>
              </a:xfrm>
              <a:prstGeom prst="rect">
                <a:avLst/>
              </a:prstGeom>
              <a:blipFill>
                <a:blip r:embed="rId4"/>
                <a:stretch>
                  <a:fillRect t="-1695" b="-6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7757138" y="3578101"/>
                <a:ext cx="396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138" y="3578101"/>
                <a:ext cx="39626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756" y="1626941"/>
            <a:ext cx="5650487" cy="2041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903844" y="3573803"/>
                <a:ext cx="403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844" y="3573803"/>
                <a:ext cx="4034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2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7" b="14258"/>
          <a:stretch/>
        </p:blipFill>
        <p:spPr>
          <a:xfrm>
            <a:off x="0" y="1684019"/>
            <a:ext cx="12192000" cy="4492943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Homework #4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FD0C-C6CD-4B1E-A179-2B8194B6EB99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4337914"/>
            <a:ext cx="12192000" cy="1052319"/>
          </a:xfrm>
          <a:prstGeom prst="rect">
            <a:avLst/>
          </a:prstGeom>
          <a:solidFill>
            <a:schemeClr val="tx1">
              <a:lumMod val="75000"/>
              <a:lumOff val="2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Blendshape</a:t>
            </a:r>
            <a:endParaRPr lang="en-US" altLang="ko-KR" dirty="0"/>
          </a:p>
          <a:p>
            <a:pPr lvl="1"/>
            <a:r>
              <a:rPr lang="en-US" altLang="ko-KR" dirty="0" smtClean="0"/>
              <a:t>Get familiar with MAYA Node</a:t>
            </a:r>
          </a:p>
          <a:p>
            <a:pPr lvl="1"/>
            <a:r>
              <a:rPr lang="en-US" altLang="ko-KR" dirty="0" smtClean="0"/>
              <a:t>Make custom MEL Command and Maya Deformer Node</a:t>
            </a:r>
          </a:p>
          <a:p>
            <a:pPr lvl="1"/>
            <a:r>
              <a:rPr lang="en-US" altLang="ko-KR" dirty="0"/>
              <a:t>7</a:t>
            </a:r>
            <a:r>
              <a:rPr lang="en-US" altLang="ko-KR" dirty="0" smtClean="0"/>
              <a:t> Points</a:t>
            </a:r>
          </a:p>
          <a:p>
            <a:pPr lvl="1"/>
            <a:r>
              <a:rPr lang="en-US" altLang="ko-KR" dirty="0"/>
              <a:t>3</a:t>
            </a:r>
            <a:r>
              <a:rPr lang="en-US" altLang="ko-KR" dirty="0" smtClean="0"/>
              <a:t> </a:t>
            </a:r>
            <a:r>
              <a:rPr lang="en-US" altLang="ko-KR" dirty="0">
                <a:ea typeface="Noto Sans CJK KR Medium" panose="020B0600000000000000"/>
              </a:rPr>
              <a:t>R</a:t>
            </a:r>
            <a:r>
              <a:rPr lang="en-US" altLang="ko-KR" dirty="0" smtClean="0">
                <a:ea typeface="Noto Sans CJK KR Medium" panose="020B0600000000000000"/>
              </a:rPr>
              <a:t>equirements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Due date</a:t>
            </a:r>
          </a:p>
          <a:p>
            <a:pPr lvl="1"/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r>
              <a:rPr lang="en-US" altLang="ko-KR" baseline="30000" dirty="0" smtClean="0">
                <a:solidFill>
                  <a:schemeClr val="bg1"/>
                </a:solidFill>
              </a:rPr>
              <a:t>th</a:t>
            </a:r>
            <a:r>
              <a:rPr lang="en-US" altLang="ko-KR" dirty="0" smtClean="0">
                <a:solidFill>
                  <a:schemeClr val="bg1"/>
                </a:solidFill>
              </a:rPr>
              <a:t>, November, 14:30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97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529442" y="1864894"/>
            <a:ext cx="10515600" cy="41771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>
                <a:solidFill>
                  <a:srgbClr val="00B0F0"/>
                </a:solidFill>
                <a:ea typeface="Noto Sans CJK KR Medium" panose="020B0600000000000000"/>
              </a:rPr>
              <a:t>	</a:t>
            </a:r>
            <a:r>
              <a:rPr lang="en-US" altLang="ko-KR" sz="2000" dirty="0" smtClean="0">
                <a:ea typeface="Noto Sans CJK KR Medium" panose="020B0600000000000000"/>
              </a:rPr>
              <a:t>1. Make </a:t>
            </a:r>
            <a:r>
              <a:rPr lang="en-US" altLang="ko-KR" sz="2000" b="1" u="sng" dirty="0" smtClean="0">
                <a:ea typeface="Noto Sans CJK KR Medium" panose="020B0600000000000000"/>
              </a:rPr>
              <a:t>deformer node</a:t>
            </a:r>
            <a:r>
              <a:rPr lang="en-US" altLang="ko-KR" sz="2000" b="1" dirty="0" smtClean="0">
                <a:ea typeface="Noto Sans CJK KR Medium" panose="020B0600000000000000"/>
              </a:rPr>
              <a:t> </a:t>
            </a:r>
            <a:r>
              <a:rPr lang="en-US" altLang="ko-KR" sz="2000" dirty="0" smtClean="0">
                <a:ea typeface="Noto Sans CJK KR Medium" panose="020B0600000000000000"/>
              </a:rPr>
              <a:t>for </a:t>
            </a:r>
            <a:r>
              <a:rPr lang="en-US" altLang="ko-KR" sz="2000" dirty="0">
                <a:ea typeface="Noto Sans CJK KR Medium" panose="020B0600000000000000"/>
              </a:rPr>
              <a:t>a target </a:t>
            </a:r>
            <a:r>
              <a:rPr lang="en-US" altLang="ko-KR" sz="2000" dirty="0" smtClean="0">
                <a:ea typeface="Noto Sans CJK KR Medium" panose="020B0600000000000000"/>
              </a:rPr>
              <a:t>mesh</a:t>
            </a:r>
            <a:r>
              <a:rPr lang="en-US" altLang="ko-KR" sz="2000" dirty="0" smtClean="0">
                <a:solidFill>
                  <a:srgbClr val="00B0F0"/>
                </a:solidFill>
                <a:ea typeface="Noto Sans CJK KR Medium" panose="020B0600000000000000"/>
              </a:rPr>
              <a:t>  </a:t>
            </a:r>
            <a:r>
              <a:rPr lang="en-US" altLang="ko-KR" sz="2000" dirty="0">
                <a:solidFill>
                  <a:srgbClr val="FF0000"/>
                </a:solidFill>
                <a:ea typeface="Noto Sans CJK KR Medium" panose="020B0600000000000000"/>
              </a:rPr>
              <a:t>4</a:t>
            </a:r>
            <a:r>
              <a:rPr lang="en-US" altLang="ko-KR" sz="2000" dirty="0" smtClean="0">
                <a:solidFill>
                  <a:srgbClr val="FF0000"/>
                </a:solidFill>
                <a:ea typeface="Noto Sans CJK KR Medium" panose="020B0600000000000000"/>
              </a:rPr>
              <a:t>.0 </a:t>
            </a:r>
            <a:r>
              <a:rPr lang="en-US" altLang="ko-KR" sz="2000" dirty="0">
                <a:solidFill>
                  <a:srgbClr val="FF0000"/>
                </a:solidFill>
                <a:ea typeface="Noto Sans CJK KR Medium" panose="020B0600000000000000"/>
              </a:rPr>
              <a:t>pts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ea typeface="Noto Sans CJK KR Medium" panose="020B0600000000000000"/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  <a:ea typeface="Noto Sans CJK KR Medium" panose="020B0600000000000000"/>
              </a:rPr>
              <a:t>	</a:t>
            </a:r>
            <a:r>
              <a:rPr lang="en-US" altLang="ko-KR" sz="16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- </a:t>
            </a: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Make </a:t>
            </a:r>
            <a:r>
              <a:rPr lang="en-US" altLang="ko-KR" sz="180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deformer node on a target mesh with your own </a:t>
            </a: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attributes (2.0 pts)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</a:t>
            </a: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- Implement main algorithm(</a:t>
            </a:r>
            <a:r>
              <a:rPr lang="en-US" altLang="ko-KR" sz="1800" dirty="0" err="1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blendshape</a:t>
            </a: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 </a:t>
            </a:r>
            <a:r>
              <a:rPr lang="en-US" altLang="ko-KR" sz="180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in deform </a:t>
            </a: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function (2.0pts)</a:t>
            </a:r>
            <a:r>
              <a:rPr lang="en-US" altLang="ko-KR" sz="180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</a:t>
            </a:r>
            <a:r>
              <a:rPr lang="en-US" altLang="ko-KR" sz="1800" dirty="0">
                <a:solidFill>
                  <a:schemeClr val="tx1"/>
                </a:solidFill>
                <a:ea typeface="Noto Sans CJK KR Medium" panose="020B0600000000000000"/>
              </a:rPr>
              <a:t>	</a:t>
            </a:r>
            <a:endParaRPr lang="en-US" altLang="ko-KR" sz="1800" dirty="0" smtClean="0">
              <a:solidFill>
                <a:schemeClr val="tx1"/>
              </a:solidFill>
              <a:ea typeface="Noto Sans CJK KR Medium" panose="020B060000000000000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00B0F0"/>
                </a:solidFill>
                <a:ea typeface="Noto Sans CJK KR Medium" panose="020B0600000000000000"/>
              </a:rPr>
              <a:t>	</a:t>
            </a:r>
            <a:endParaRPr lang="en-US" altLang="ko-KR" sz="1600" dirty="0" smtClean="0">
              <a:solidFill>
                <a:srgbClr val="00B0F0"/>
              </a:solidFill>
              <a:ea typeface="Noto Sans CJK KR Medium" panose="020B060000000000000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00B0F0"/>
                </a:solidFill>
                <a:ea typeface="Noto Sans CJK KR Medium" panose="020B0600000000000000"/>
              </a:rPr>
              <a:t>	</a:t>
            </a:r>
            <a:r>
              <a:rPr lang="en-US" altLang="ko-KR" sz="2000" dirty="0" smtClean="0">
                <a:ea typeface="Noto Sans CJK KR Medium" panose="020B0600000000000000"/>
              </a:rPr>
              <a:t>2. Make </a:t>
            </a:r>
            <a:r>
              <a:rPr lang="en-US" altLang="ko-KR" sz="2000" b="1" u="sng" dirty="0">
                <a:ea typeface="Noto Sans CJK KR Medium" panose="020B0600000000000000"/>
              </a:rPr>
              <a:t>command</a:t>
            </a:r>
            <a:r>
              <a:rPr lang="en-US" altLang="ko-KR" sz="2000" dirty="0">
                <a:ea typeface="Noto Sans CJK KR Medium" panose="020B0600000000000000"/>
              </a:rPr>
              <a:t> to </a:t>
            </a:r>
            <a:r>
              <a:rPr lang="en-US" altLang="ko-KR" sz="2000" dirty="0" smtClean="0">
                <a:ea typeface="Noto Sans CJK KR Medium" panose="020B0600000000000000"/>
              </a:rPr>
              <a:t>connect </a:t>
            </a:r>
            <a:r>
              <a:rPr lang="en-US" altLang="ko-KR" sz="2000" dirty="0">
                <a:ea typeface="Noto Sans CJK KR Medium" panose="020B0600000000000000"/>
              </a:rPr>
              <a:t>your </a:t>
            </a:r>
            <a:r>
              <a:rPr lang="en-US" altLang="ko-KR" sz="2000" dirty="0" smtClean="0">
                <a:ea typeface="Noto Sans CJK KR Medium" panose="020B0600000000000000"/>
              </a:rPr>
              <a:t>deformer node</a:t>
            </a:r>
            <a:r>
              <a:rPr lang="en-US" altLang="ko-KR" sz="1600" dirty="0" smtClean="0">
                <a:solidFill>
                  <a:schemeClr val="bg1"/>
                </a:solidFill>
                <a:ea typeface="Noto Sans CJK KR Medium" panose="020B0600000000000000"/>
              </a:rPr>
              <a:t>   </a:t>
            </a:r>
            <a:r>
              <a:rPr lang="en-US" altLang="ko-KR" sz="2000" dirty="0" smtClean="0">
                <a:solidFill>
                  <a:srgbClr val="FF0000"/>
                </a:solidFill>
                <a:ea typeface="Noto Sans CJK KR Medium" panose="020B0600000000000000"/>
              </a:rPr>
              <a:t>2.0 </a:t>
            </a:r>
            <a:r>
              <a:rPr lang="en-US" altLang="ko-KR" sz="2000" dirty="0">
                <a:solidFill>
                  <a:srgbClr val="FF0000"/>
                </a:solidFill>
                <a:ea typeface="Noto Sans CJK KR Medium" panose="020B0600000000000000"/>
              </a:rPr>
              <a:t>pts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200" dirty="0">
                <a:solidFill>
                  <a:schemeClr val="tx1"/>
                </a:solidFill>
                <a:ea typeface="Noto Sans CJK KR Medium" panose="020B0600000000000000"/>
              </a:rPr>
              <a:t>	</a:t>
            </a:r>
            <a:r>
              <a:rPr lang="en-US" altLang="ko-KR" sz="1800" dirty="0">
                <a:solidFill>
                  <a:prstClr val="black"/>
                </a:solidFill>
                <a:ea typeface="Noto Sans CJK KR Medium" panose="020B0600000000000000"/>
              </a:rPr>
              <a:t> </a:t>
            </a:r>
            <a:r>
              <a:rPr lang="en-US" altLang="ko-KR" sz="1800" dirty="0" smtClean="0">
                <a:solidFill>
                  <a:prstClr val="black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- Connect attributes using plugs</a:t>
            </a:r>
            <a:endParaRPr lang="en-US" altLang="ko-KR" sz="1400" dirty="0">
              <a:solidFill>
                <a:schemeClr val="tx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	</a:t>
            </a:r>
            <a:endParaRPr lang="en-US" altLang="ko-KR" sz="1400" dirty="0" smtClean="0">
              <a:solidFill>
                <a:schemeClr val="tx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chemeClr val="tx1"/>
                </a:solidFill>
                <a:ea typeface="Noto Sans CJK KR Medium" panose="020B0600000000000000"/>
              </a:rPr>
              <a:t>	</a:t>
            </a:r>
            <a:r>
              <a:rPr lang="en-US" altLang="ko-KR" sz="2000" dirty="0" smtClean="0">
                <a:ea typeface="Noto Sans CJK KR Medium" panose="020B0600000000000000"/>
              </a:rPr>
              <a:t>3. Explain your code &amp; approach</a:t>
            </a:r>
            <a:r>
              <a:rPr lang="en-US" altLang="ko-KR" sz="2000" dirty="0" smtClean="0">
                <a:solidFill>
                  <a:srgbClr val="00B0F0"/>
                </a:solidFill>
                <a:ea typeface="Noto Sans CJK KR Medium" panose="020B0600000000000000"/>
              </a:rPr>
              <a:t>	</a:t>
            </a:r>
            <a:r>
              <a:rPr lang="en-US" altLang="ko-KR" sz="2000" dirty="0" smtClean="0">
                <a:solidFill>
                  <a:srgbClr val="FF0000"/>
                </a:solidFill>
                <a:ea typeface="Noto Sans CJK KR Medium" panose="020B0600000000000000"/>
              </a:rPr>
              <a:t>1.0 </a:t>
            </a:r>
            <a:r>
              <a:rPr lang="en-US" altLang="ko-KR" sz="2000" dirty="0">
                <a:solidFill>
                  <a:srgbClr val="FF0000"/>
                </a:solidFill>
                <a:ea typeface="Noto Sans CJK KR Medium" panose="020B0600000000000000"/>
              </a:rPr>
              <a:t>pts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chemeClr val="tx1"/>
                </a:solidFill>
                <a:ea typeface="Noto Sans CJK KR Medium" panose="020B0600000000000000"/>
              </a:rPr>
              <a:t>	</a:t>
            </a:r>
            <a:endParaRPr lang="ko-KR" altLang="en-US" sz="1200" dirty="0">
              <a:ea typeface="Noto Sans CJK KR Medium" panose="020B06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5978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16887</TotalTime>
  <Words>561</Words>
  <Application>Microsoft Office PowerPoint</Application>
  <PresentationFormat>와이드스크린</PresentationFormat>
  <Paragraphs>190</Paragraphs>
  <Slides>18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맑은 고딕</vt:lpstr>
      <vt:lpstr>Cambria Math</vt:lpstr>
      <vt:lpstr>Arial</vt:lpstr>
      <vt:lpstr>Noto Sans CJK SC Medium</vt:lpstr>
      <vt:lpstr>Exo 2 Medium</vt:lpstr>
      <vt:lpstr>Noto Sans CJK KR Light</vt:lpstr>
      <vt:lpstr>Noto Sans CJK KR Medium</vt:lpstr>
      <vt:lpstr>Wingdings</vt:lpstr>
      <vt:lpstr>Noto Sans CJK SC DemiLight</vt:lpstr>
      <vt:lpstr>Office 테마</vt:lpstr>
      <vt:lpstr>Homework #4</vt:lpstr>
      <vt:lpstr>Homework #4</vt:lpstr>
      <vt:lpstr>The Curious Case of Benjamin Button</vt:lpstr>
      <vt:lpstr>Goal</vt:lpstr>
      <vt:lpstr>Blendshape</vt:lpstr>
      <vt:lpstr>Blendshape</vt:lpstr>
      <vt:lpstr>Blendshape</vt:lpstr>
      <vt:lpstr>Homework #4</vt:lpstr>
      <vt:lpstr>Requirements</vt:lpstr>
      <vt:lpstr>Demo Scenario</vt:lpstr>
      <vt:lpstr>Demo Video</vt:lpstr>
      <vt:lpstr>Workflow(Deformer)</vt:lpstr>
      <vt:lpstr>Workflow(Command)</vt:lpstr>
      <vt:lpstr>Tips &amp; Code Snippets</vt:lpstr>
      <vt:lpstr>References</vt:lpstr>
      <vt:lpstr>Submission files</vt:lpstr>
      <vt:lpstr>PowerPoint 프레젠테이션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Maya Introduction #1</dc:title>
  <dc:creator>Bumki Kim</dc:creator>
  <cp:lastModifiedBy>Windows 사용자</cp:lastModifiedBy>
  <cp:revision>442</cp:revision>
  <dcterms:created xsi:type="dcterms:W3CDTF">2016-09-04T06:35:40Z</dcterms:created>
  <dcterms:modified xsi:type="dcterms:W3CDTF">2018-10-22T07:02:24Z</dcterms:modified>
</cp:coreProperties>
</file>